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942"/>
    <a:srgbClr val="007DBC"/>
    <a:srgbClr val="4472C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/>
    <p:restoredTop sz="70224"/>
  </p:normalViewPr>
  <p:slideViewPr>
    <p:cSldViewPr snapToGrid="0" snapToObjects="1">
      <p:cViewPr varScale="1">
        <p:scale>
          <a:sx n="68" d="100"/>
          <a:sy n="68" d="100"/>
        </p:scale>
        <p:origin x="2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73AA1-9791-FA4E-A98D-DA0AA4510F89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644F6-0183-F444-9A26-197D22C08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1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paradox of tech - simpler on frontend, more complex underneath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google home page -- 73 pages of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natural language processing with </a:t>
            </a:r>
            <a:r>
              <a:rPr lang="en-US" dirty="0" err="1"/>
              <a:t>alexa</a:t>
            </a:r>
            <a:r>
              <a:rPr lang="en-US" dirty="0"/>
              <a:t> interactions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depends which user you're writing for -- if end users, maybe tech is getting simpler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virtual chat survey in 2007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you should devote (30-60+ min.) versus time you actually devote (20 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elbow deep in code like developers all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0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can't write without knowledge.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superpower becomes crippled.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neiman</a:t>
            </a:r>
            <a:r>
              <a:rPr lang="en-US" dirty="0"/>
              <a:t>: no way to do API doc without strong engineering </a:t>
            </a:r>
            <a:r>
              <a:rPr lang="en-US" dirty="0" err="1"/>
              <a:t>bg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neiman</a:t>
            </a:r>
            <a:r>
              <a:rPr lang="en-US" dirty="0"/>
              <a:t>: convert code samples from 1 </a:t>
            </a:r>
            <a:r>
              <a:rPr lang="en-US" dirty="0" err="1"/>
              <a:t>lang</a:t>
            </a:r>
            <a:r>
              <a:rPr lang="en-US" dirty="0"/>
              <a:t> to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neiman</a:t>
            </a:r>
            <a:r>
              <a:rPr lang="en-US" dirty="0"/>
              <a:t>: 15 min. conversation only, get all details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rhea: "adequate knowledge only" -- diminishing returns after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0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resources? here's the Lean-in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problems with having engineers write: not my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involvement falls on a spectrum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engineers are good at writing - reference,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tech writer adds information 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specialization of the writing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shift towards docs as code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companies often vanish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reason: no further innovation; not looking at tomorrow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avoid "what happened?"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1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grey's argument: companies hiring UX, not TW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actually, UX can champion TW inclusion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UX might just be one aspect/role among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BLS data shows TW slightly growing</a:t>
            </a:r>
          </a:p>
          <a:p>
            <a:r>
              <a:rPr lang="en-US" dirty="0"/>
              <a:t>growth rates between engineers &amp; TWs not same (24% versus 11%)</a:t>
            </a:r>
          </a:p>
          <a:p>
            <a:r>
              <a:rPr lang="en-US" dirty="0"/>
              <a:t>growing number of engineers to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agree the role is evolving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given tech flux, impossible not to agree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clear idea of what, though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data to support assertions about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 ads as an ingenious way to infer trends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Brumberger and Lauer study: 1,000 ads,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breadth of TC is much more than TW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media influence -- multichannel, brand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subject matter familiarity discussion - 45%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mobility of a generalist to pivot careers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specializations, esp. strategic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5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study done in 2003, more on entry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subject-matter familiarity 34%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a new trend -- constant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dilemma re generalist vs specialist 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hiring dilemma - which has more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hybridization used to compensate for low-value of writing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writer is word technician only, not analysis, intellect,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writing is complementary skill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greek</a:t>
            </a:r>
            <a:r>
              <a:rPr lang="en-US" dirty="0"/>
              <a:t> roots of craft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1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law of supply and demand with knowledge in enterprise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TWs not specialists in valuable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single vendor all-in-one systems to multiple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proliferation of </a:t>
            </a:r>
            <a:r>
              <a:rPr lang="en-US" dirty="0" err="1"/>
              <a:t>javascript</a:t>
            </a:r>
            <a:r>
              <a:rPr lang="en-US" dirty="0"/>
              <a:t> frameworks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APIs from diff. companies/purposes interacting together in untested 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hyperspecialization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644F6-0183-F444-9A26-197D22C082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9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59B95DE-4938-AA48-AB0D-859AE49BB43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207240" cy="685800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67529E-86C5-D645-805F-671C3360751D}"/>
              </a:ext>
            </a:extLst>
          </p:cNvPr>
          <p:cNvSpPr/>
          <p:nvPr userDrawn="1"/>
        </p:nvSpPr>
        <p:spPr>
          <a:xfrm>
            <a:off x="-1" y="2816599"/>
            <a:ext cx="12192001" cy="2617342"/>
          </a:xfrm>
          <a:prstGeom prst="rect">
            <a:avLst/>
          </a:prstGeom>
          <a:solidFill>
            <a:srgbClr val="007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2D417-DB44-054D-899A-3F899F33B2FE}"/>
              </a:ext>
            </a:extLst>
          </p:cNvPr>
          <p:cNvSpPr txBox="1"/>
          <p:nvPr userDrawn="1"/>
        </p:nvSpPr>
        <p:spPr>
          <a:xfrm>
            <a:off x="7408270" y="6313576"/>
            <a:ext cx="473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Technical Communicators Conference 2018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F336A25-1142-0F4F-8E45-12707EE51D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1" y="2938406"/>
            <a:ext cx="7136160" cy="1458931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762252-C9A2-DA45-A7E9-CD61ED2D8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8185" y="112758"/>
            <a:ext cx="1378216" cy="40535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C9703-7E13-4345-AC67-5205DFC1F6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121" y="4474057"/>
            <a:ext cx="7137400" cy="8588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F0D7C-F779-0C41-BD1F-7115DE93E1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1130" y="1054851"/>
            <a:ext cx="4677735" cy="51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CE8-D34B-554D-A5D7-4F40421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08C07-37C5-C349-A202-AAE7E55E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99778-F5D9-7042-AA0C-29C851B4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3107-94F3-3D4E-AC8A-09C895C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4EA5-B2C0-1143-81A9-A461DDA8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DAF6D-6C08-864F-97AF-BDFB4577D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75790-0A95-614D-BB70-9E86F5C48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4086D-BCB3-E943-BB7F-BF2006C9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A5C67-1CCA-6D4B-AEDD-F427F92B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03145-85C2-834A-B66D-8A404A3E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1972E-40A4-9347-A44C-DC3699C3C155}"/>
              </a:ext>
            </a:extLst>
          </p:cNvPr>
          <p:cNvGrpSpPr/>
          <p:nvPr userDrawn="1"/>
        </p:nvGrpSpPr>
        <p:grpSpPr>
          <a:xfrm rot="10800000">
            <a:off x="0" y="883578"/>
            <a:ext cx="3496117" cy="2421111"/>
            <a:chOff x="8854339" y="4161226"/>
            <a:chExt cx="3496117" cy="24211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45D458-0820-4F4E-904E-7D38F985EBE3}"/>
                </a:ext>
              </a:extLst>
            </p:cNvPr>
            <p:cNvSpPr/>
            <p:nvPr userDrawn="1"/>
          </p:nvSpPr>
          <p:spPr>
            <a:xfrm>
              <a:off x="10652861" y="5457131"/>
              <a:ext cx="1697595" cy="1125206"/>
            </a:xfrm>
            <a:prstGeom prst="rect">
              <a:avLst/>
            </a:prstGeom>
            <a:solidFill>
              <a:srgbClr val="00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07CD0C-374F-B946-A2F8-28E89F267C72}"/>
                </a:ext>
              </a:extLst>
            </p:cNvPr>
            <p:cNvSpPr/>
            <p:nvPr userDrawn="1"/>
          </p:nvSpPr>
          <p:spPr>
            <a:xfrm>
              <a:off x="8854339" y="4161226"/>
              <a:ext cx="3496117" cy="2391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1189AC6-35A4-4740-93A3-D937DD730318}"/>
              </a:ext>
            </a:extLst>
          </p:cNvPr>
          <p:cNvSpPr/>
          <p:nvPr userDrawn="1"/>
        </p:nvSpPr>
        <p:spPr>
          <a:xfrm>
            <a:off x="0" y="0"/>
            <a:ext cx="12207240" cy="91440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79A70A-A45D-D642-A1FF-18EDD0E840C4}"/>
              </a:ext>
            </a:extLst>
          </p:cNvPr>
          <p:cNvGrpSpPr/>
          <p:nvPr userDrawn="1"/>
        </p:nvGrpSpPr>
        <p:grpSpPr>
          <a:xfrm>
            <a:off x="7684201" y="3400746"/>
            <a:ext cx="4518074" cy="3128831"/>
            <a:chOff x="8701939" y="4008826"/>
            <a:chExt cx="3496117" cy="24211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632230-6BFE-9745-BF2A-E45DE9BE40B9}"/>
                </a:ext>
              </a:extLst>
            </p:cNvPr>
            <p:cNvSpPr/>
            <p:nvPr userDrawn="1"/>
          </p:nvSpPr>
          <p:spPr>
            <a:xfrm>
              <a:off x="10494405" y="5304731"/>
              <a:ext cx="1697595" cy="1125206"/>
            </a:xfrm>
            <a:prstGeom prst="rect">
              <a:avLst/>
            </a:prstGeom>
            <a:solidFill>
              <a:srgbClr val="00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E1B8A4-511C-694B-804C-B628A55400EF}"/>
                </a:ext>
              </a:extLst>
            </p:cNvPr>
            <p:cNvSpPr/>
            <p:nvPr userDrawn="1"/>
          </p:nvSpPr>
          <p:spPr>
            <a:xfrm>
              <a:off x="8701939" y="4008826"/>
              <a:ext cx="3496117" cy="2391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2E87450-081C-8B45-B0DE-0A7B09782D0A}"/>
              </a:ext>
            </a:extLst>
          </p:cNvPr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rgbClr val="30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171CE-DDAF-1F4D-9A35-2ED6A300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71918"/>
            <a:ext cx="11701461" cy="784279"/>
          </a:xfrm>
          <a:noFill/>
          <a:ln>
            <a:noFill/>
          </a:ln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EA2E-3215-2445-B88C-6F7663DDC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49" y="1555302"/>
            <a:ext cx="10749521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3A43B-CBE2-B444-9D68-3BD1B5FF984D}"/>
              </a:ext>
            </a:extLst>
          </p:cNvPr>
          <p:cNvSpPr txBox="1"/>
          <p:nvPr userDrawn="1"/>
        </p:nvSpPr>
        <p:spPr>
          <a:xfrm>
            <a:off x="7580395" y="6512129"/>
            <a:ext cx="3766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Technical Communicators Conference 2018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B742AD0-C1CD-0E4F-A120-E85E4EDFE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76" t="23884" r="16783" b="23956"/>
          <a:stretch/>
        </p:blipFill>
        <p:spPr>
          <a:xfrm>
            <a:off x="11219663" y="6106159"/>
            <a:ext cx="891960" cy="685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28F5C7E-54E4-4A43-9B32-8DD15D78BB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2" y="6561830"/>
            <a:ext cx="77723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17D7-1350-3541-A8E3-C6259168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99C9-B492-914E-A62F-1E1E0CE90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4A704-C411-C14E-9AFC-4057B28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4DCD-0BA7-2E43-80A7-E2C445A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9CBA-0EE4-8E4A-936E-3A3DCD24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8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4721-BEA6-0046-A7BB-6EB1ED5D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6E83-419E-4A48-A955-66C81BEC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FF5B3-1902-7448-A9F0-519C4CE7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FD685-F488-794D-A0F0-1FA67100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918BB-7CB1-9D4B-9317-BB0051D1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60E91-D17C-7E48-9C87-588AC19D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C25A-6053-8D47-BA4B-4F1A83ED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C3439-F469-C845-8ABA-353E23102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19B16-A445-0E45-AA3A-14CC36C3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16CC5-9B2B-444D-8474-4A587D508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ED242-F1A3-1B41-B603-6A8D43961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23C40-29D2-064E-B07F-DFF8A822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54512-46E3-8E4D-8C0F-9F6543CB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2A14D-3A69-234A-8170-25572BB0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0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0EF4-5134-6446-9B75-410DB4A5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FFA54-31CE-2849-8EC8-894B9444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241AF-154E-1A49-A067-8BBE6B82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E1C19-39A4-0143-942E-4079580C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4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6034B-33AE-4640-AEE7-85B39D1F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DC4F0-3DDE-B74B-91B9-9F2AF557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CD9B0-A8F8-E445-9D7A-DC69C9BF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F0FC-8376-704A-9CB8-9962C201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C3D5-5142-0841-8FDF-8371A2A58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D996F-F7F5-4D47-B946-7A56D6947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AAF85-1635-5641-A375-91523DEC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B3BF7-69A5-E048-8000-30DF7510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18A31-36C9-8D46-874C-F75E4F98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522-2C65-7C49-AC0D-5AF657C4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50E1B-B5C6-2743-9BE3-82DD0964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DB87A-4176-764D-9750-EC06DD4EA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B9744-83C6-0340-83D2-F0C9DF50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CD73B-A0A4-6340-8EC7-B48452DB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F573F-9BDE-644E-B963-1DFB4830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9DCF6-99EF-754D-A045-89969750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5124-A41C-C74B-AFAB-1FC346F36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F38A6-4329-B245-B9D2-F2DCAA1B5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7CCA3-D064-8148-9DF9-949169B71E8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FEC8-5CAC-874D-9125-53C1C7A1B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5535A-C044-D148-8A69-60A356C8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1404-3D08-4641-ADE2-A2A1C7F95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dratherbewriting.com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omjoht@gmail.com" TargetMode="External"/><Relationship Id="rId4" Type="http://schemas.openxmlformats.org/officeDocument/2006/relationships/hyperlink" Target="http://twitter.com/tomjohns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D690-E8DB-7940-9BE6-C7A9553A4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 Comm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BB00-4FF2-DF41-B321-6689A4048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299" y="4454487"/>
            <a:ext cx="6377971" cy="858838"/>
          </a:xfrm>
        </p:spPr>
        <p:txBody>
          <a:bodyPr>
            <a:normAutofit fontScale="77500" lnSpcReduction="20000"/>
          </a:bodyPr>
          <a:lstStyle/>
          <a:p>
            <a:pPr algn="l" fontAlgn="base"/>
            <a:r>
              <a:rPr lang="en-US" cap="all" dirty="0"/>
              <a:t>PROVIDING VALUE AS A GENERALIST IN A SEA OF SPECIALISTS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6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on frontend, complex underneath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98290-0843-9843-8CEA-92A14C466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100" y="572308"/>
            <a:ext cx="9639300" cy="5612215"/>
          </a:xfrm>
        </p:spPr>
      </p:pic>
    </p:spTree>
    <p:extLst>
      <p:ext uri="{BB962C8B-B14F-4D97-AF65-F5344CB8AC3E}">
        <p14:creationId xmlns:p14="http://schemas.microsoft.com/office/powerpoint/2010/main" val="127626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Trying in vain to keep up with the pace of 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FA23F-2EF0-AA45-AE51-9A3A0331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503841"/>
            <a:ext cx="10299700" cy="5996714"/>
          </a:xfrm>
        </p:spPr>
      </p:pic>
    </p:spTree>
    <p:extLst>
      <p:ext uri="{BB962C8B-B14F-4D97-AF65-F5344CB8AC3E}">
        <p14:creationId xmlns:p14="http://schemas.microsoft.com/office/powerpoint/2010/main" val="141131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knowledge is essential to 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7A90E-13BF-FF4F-B6F8-37A34055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0" y="585177"/>
            <a:ext cx="10960100" cy="6381214"/>
          </a:xfrm>
        </p:spPr>
      </p:pic>
    </p:spTree>
    <p:extLst>
      <p:ext uri="{BB962C8B-B14F-4D97-AF65-F5344CB8AC3E}">
        <p14:creationId xmlns:p14="http://schemas.microsoft.com/office/powerpoint/2010/main" val="291949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collaboration in authoring specialized content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897AB6-B7A9-8D4C-8DFC-9D08380E7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150" y="448384"/>
            <a:ext cx="10953750" cy="6377517"/>
          </a:xfrm>
        </p:spPr>
      </p:pic>
    </p:spTree>
    <p:extLst>
      <p:ext uri="{BB962C8B-B14F-4D97-AF65-F5344CB8AC3E}">
        <p14:creationId xmlns:p14="http://schemas.microsoft.com/office/powerpoint/2010/main" val="126556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690B-639C-7A48-8BB4-8FFFC2365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1934369"/>
            <a:ext cx="5295900" cy="3594100"/>
          </a:xfrm>
        </p:spPr>
      </p:pic>
    </p:spTree>
    <p:extLst>
      <p:ext uri="{BB962C8B-B14F-4D97-AF65-F5344CB8AC3E}">
        <p14:creationId xmlns:p14="http://schemas.microsoft.com/office/powerpoint/2010/main" val="365049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more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E5D9-E4ED-AB41-B91D-3A350D89D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52" y="1555750"/>
            <a:ext cx="8969395" cy="4351338"/>
          </a:xfrm>
        </p:spPr>
      </p:pic>
    </p:spTree>
    <p:extLst>
      <p:ext uri="{BB962C8B-B14F-4D97-AF65-F5344CB8AC3E}">
        <p14:creationId xmlns:p14="http://schemas.microsoft.com/office/powerpoint/2010/main" val="183335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Agree/disagree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76578-1B5C-324B-8D7D-4990CE3AB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049" y="1555750"/>
            <a:ext cx="6491802" cy="4351338"/>
          </a:xfrm>
        </p:spPr>
      </p:pic>
    </p:spTree>
    <p:extLst>
      <p:ext uri="{BB962C8B-B14F-4D97-AF65-F5344CB8AC3E}">
        <p14:creationId xmlns:p14="http://schemas.microsoft.com/office/powerpoint/2010/main" val="115460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ACBAAA-0943-9D46-B19D-61B2A9FCE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990" y="2155349"/>
            <a:ext cx="1905000" cy="2628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E9D97-C726-174D-9837-85405424ABEB}"/>
              </a:ext>
            </a:extLst>
          </p:cNvPr>
          <p:cNvSpPr txBox="1"/>
          <p:nvPr/>
        </p:nvSpPr>
        <p:spPr>
          <a:xfrm>
            <a:off x="4292600" y="2463800"/>
            <a:ext cx="3738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Tom Johnson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3"/>
              </a:rPr>
              <a:t>idratherbewriting.com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4"/>
              </a:rPr>
              <a:t>@tomjohnson</a:t>
            </a:r>
            <a:br>
              <a:rPr lang="en-US" sz="2400" dirty="0"/>
            </a:br>
            <a:r>
              <a:rPr lang="en-US" sz="2400" dirty="0"/>
              <a:t>— </a:t>
            </a:r>
            <a:r>
              <a:rPr lang="en-US" sz="2400" dirty="0">
                <a:hlinkClick r:id="rId5"/>
              </a:rPr>
              <a:t>tomjoht@gmail.com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510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trends intrigue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35F3A-C74F-3241-AD4C-F9D25DD1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00" y="378139"/>
            <a:ext cx="10820400" cy="6299878"/>
          </a:xfrm>
        </p:spPr>
      </p:pic>
    </p:spTree>
    <p:extLst>
      <p:ext uri="{BB962C8B-B14F-4D97-AF65-F5344CB8AC3E}">
        <p14:creationId xmlns:p14="http://schemas.microsoft.com/office/powerpoint/2010/main" val="70519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UX and the need for docs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3D8E1C4-4D9F-154A-A7E1-0580AB52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100" y="733062"/>
            <a:ext cx="10058400" cy="5856224"/>
          </a:xfrm>
        </p:spPr>
      </p:pic>
    </p:spTree>
    <p:extLst>
      <p:ext uri="{BB962C8B-B14F-4D97-AF65-F5344CB8AC3E}">
        <p14:creationId xmlns:p14="http://schemas.microsoft.com/office/powerpoint/2010/main" val="26764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trends based on BLS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A2B47E-BE5B-114C-BBA5-1EC3DC8EA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499" y="452081"/>
            <a:ext cx="11471275" cy="6678832"/>
          </a:xfrm>
        </p:spPr>
      </p:pic>
    </p:spTree>
    <p:extLst>
      <p:ext uri="{BB962C8B-B14F-4D97-AF65-F5344CB8AC3E}">
        <p14:creationId xmlns:p14="http://schemas.microsoft.com/office/powerpoint/2010/main" val="365973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“evolution” of roles, but towards what?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4FD08AE-A3BB-5944-AFF2-23173A031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414" y="330762"/>
            <a:ext cx="10885486" cy="63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7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job ads to extrapolate trends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6E0DCF-2C13-2B4C-BF8F-499F28D80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500" y="821792"/>
            <a:ext cx="9791700" cy="5700945"/>
          </a:xfrm>
        </p:spPr>
      </p:pic>
    </p:spTree>
    <p:extLst>
      <p:ext uri="{BB962C8B-B14F-4D97-AF65-F5344CB8AC3E}">
        <p14:creationId xmlns:p14="http://schemas.microsoft.com/office/powerpoint/2010/main" val="349013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job ads for trends (cont.)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FCDAE3-2CC3-5246-B177-256C9959B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951" y="279962"/>
            <a:ext cx="10898186" cy="6345166"/>
          </a:xfrm>
        </p:spPr>
      </p:pic>
    </p:spTree>
    <p:extLst>
      <p:ext uri="{BB962C8B-B14F-4D97-AF65-F5344CB8AC3E}">
        <p14:creationId xmlns:p14="http://schemas.microsoft.com/office/powerpoint/2010/main" val="71538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knowledge valued more than writing skills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6184301-7C0C-C246-A8B6-D8A71DE9E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314" y="318062"/>
            <a:ext cx="10644186" cy="6197282"/>
          </a:xfrm>
        </p:spPr>
      </p:pic>
    </p:spTree>
    <p:extLst>
      <p:ext uri="{BB962C8B-B14F-4D97-AF65-F5344CB8AC3E}">
        <p14:creationId xmlns:p14="http://schemas.microsoft.com/office/powerpoint/2010/main" val="383137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88D1-F7A8-594A-991C-EE22805F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drives the value of  tech knowledge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0E31A6-4075-FA42-A3C6-0AB173F5F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" y="481658"/>
            <a:ext cx="10553700" cy="6144599"/>
          </a:xfrm>
        </p:spPr>
      </p:pic>
    </p:spTree>
    <p:extLst>
      <p:ext uri="{BB962C8B-B14F-4D97-AF65-F5344CB8AC3E}">
        <p14:creationId xmlns:p14="http://schemas.microsoft.com/office/powerpoint/2010/main" val="313601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563</Words>
  <Application>Microsoft Macintosh PowerPoint</Application>
  <PresentationFormat>Widescreen</PresentationFormat>
  <Paragraphs>87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Tech Comm Trends</vt:lpstr>
      <vt:lpstr>Why trends intrigue </vt:lpstr>
      <vt:lpstr>The impact of UX and the need for docs</vt:lpstr>
      <vt:lpstr>Evaluating trends based on BLS data</vt:lpstr>
      <vt:lpstr>An “evolution” of roles, but towards what?</vt:lpstr>
      <vt:lpstr>Looking at job ads to extrapolate trends</vt:lpstr>
      <vt:lpstr>Looking at job ads for trends (cont.)</vt:lpstr>
      <vt:lpstr>Tech knowledge valued more than writing skills</vt:lpstr>
      <vt:lpstr>Complexity drives the value of  tech knowledge</vt:lpstr>
      <vt:lpstr>Simpler on frontend, complex underneath</vt:lpstr>
      <vt:lpstr>Trying in vain to keep up with the pace of technology</vt:lpstr>
      <vt:lpstr>Technical knowledge is essential to writing</vt:lpstr>
      <vt:lpstr>More collaboration in authoring specialized content</vt:lpstr>
      <vt:lpstr>Questions</vt:lpstr>
      <vt:lpstr>Where to get more info</vt:lpstr>
      <vt:lpstr>Agree/disagree survey</vt:lpstr>
      <vt:lpstr>About 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Tom Johnson</cp:lastModifiedBy>
  <cp:revision>35</cp:revision>
  <dcterms:created xsi:type="dcterms:W3CDTF">2018-07-27T21:03:53Z</dcterms:created>
  <dcterms:modified xsi:type="dcterms:W3CDTF">2018-10-10T14:18:44Z</dcterms:modified>
</cp:coreProperties>
</file>